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487" r:id="rId2"/>
    <p:sldId id="273" r:id="rId3"/>
    <p:sldId id="456" r:id="rId4"/>
    <p:sldId id="510" r:id="rId5"/>
    <p:sldId id="513" r:id="rId6"/>
    <p:sldId id="511" r:id="rId7"/>
    <p:sldId id="508" r:id="rId8"/>
    <p:sldId id="473" r:id="rId9"/>
    <p:sldId id="480" r:id="rId10"/>
    <p:sldId id="482" r:id="rId11"/>
    <p:sldId id="481" r:id="rId12"/>
    <p:sldId id="504" r:id="rId13"/>
    <p:sldId id="497" r:id="rId14"/>
    <p:sldId id="433" r:id="rId15"/>
    <p:sldId id="509" r:id="rId16"/>
    <p:sldId id="475" r:id="rId17"/>
    <p:sldId id="451" r:id="rId18"/>
    <p:sldId id="468" r:id="rId19"/>
    <p:sldId id="268" r:id="rId20"/>
    <p:sldId id="483" r:id="rId21"/>
    <p:sldId id="512" r:id="rId22"/>
    <p:sldId id="430" r:id="rId23"/>
    <p:sldId id="493" r:id="rId24"/>
    <p:sldId id="485" r:id="rId25"/>
    <p:sldId id="462" r:id="rId26"/>
    <p:sldId id="477" r:id="rId27"/>
    <p:sldId id="486" r:id="rId28"/>
    <p:sldId id="467" r:id="rId29"/>
    <p:sldId id="494" r:id="rId30"/>
    <p:sldId id="496" r:id="rId31"/>
    <p:sldId id="495" r:id="rId32"/>
  </p:sldIdLst>
  <p:sldSz cx="16256000" cy="9144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sa Baniassad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/>
    <p:restoredTop sz="94966"/>
  </p:normalViewPr>
  <p:slideViewPr>
    <p:cSldViewPr>
      <p:cViewPr varScale="1">
        <p:scale>
          <a:sx n="91" d="100"/>
          <a:sy n="91" d="100"/>
        </p:scale>
        <p:origin x="792" y="192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B499C-6832-3341-942E-07F00471A4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62576B-8470-BA40-BF34-B8D0422C7B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4BE4CBC9-EF00-1242-AF9A-9BA92381BA67}" type="datetimeFigureOut">
              <a:rPr lang="en-US" altLang="x-none"/>
              <a:pPr>
                <a:defRPr/>
              </a:pPr>
              <a:t>7/30/24</a:t>
            </a:fld>
            <a:endParaRPr lang="en-US" alt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C8E4BB-9ACA-5C4F-8D7F-9EF4D82CB0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A883C0-7F2A-DD42-BF10-A1FF4E9D80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050318DF-D3EE-EE43-9E4C-0AAD4EC6E29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jpg>
</file>

<file path=ppt/media/image6.jp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412058-892F-CF42-910D-3D08590BE4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A0A571-2B11-884F-AB73-1999400107A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833EF75E-3BB9-844C-9CF2-0D41D917E929}" type="datetimeFigureOut">
              <a:rPr lang="en-US"/>
              <a:pPr>
                <a:defRPr/>
              </a:pPr>
              <a:t>7/30/24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B2F7F97-4231-4E4B-8C75-2E9EEEDAC5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01447F2-7974-2944-83AA-39A40D7E2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C9097-1154-8E41-BFA9-A443FAC0B24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18D17-CEF7-F64C-B6BF-FAAE6D2854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A347151E-EF0E-0542-9FAB-342A64E99A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switch back and forth between first two slides before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3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77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Notes Placeholder 2">
            <a:extLst>
              <a:ext uri="{FF2B5EF4-FFF2-40B4-BE49-F238E27FC236}">
                <a16:creationId xmlns:a16="http://schemas.microsoft.com/office/drawing/2014/main" id="{95743224-AEE4-B148-859B-86B133464B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You will do better being bad at math than being bad at teamwork.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85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08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0" y="1497013"/>
            <a:ext cx="121920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000" y="4802188"/>
            <a:ext cx="121920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9181020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257423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98250" y="241300"/>
            <a:ext cx="3270250" cy="7708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87500" y="241300"/>
            <a:ext cx="9658350" cy="7708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126988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554134" y="791156"/>
            <a:ext cx="15147733" cy="1018133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554134" y="2048844"/>
            <a:ext cx="15147733" cy="6073600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marL="812810" lvl="0" indent="-609608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625620" lvl="1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2pPr>
            <a:lvl3pPr marL="2438430" lvl="2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3pPr>
            <a:lvl4pPr marL="3251241" lvl="3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4pPr>
            <a:lvl5pPr marL="4064051" lvl="4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5pPr>
            <a:lvl6pPr marL="4876861" lvl="5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6pPr>
            <a:lvl7pPr marL="5689671" lvl="6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7pPr>
            <a:lvl8pPr marL="6502481" lvl="7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8pPr>
            <a:lvl9pPr marL="7315291" lvl="8" indent="-564452">
              <a:spcBef>
                <a:spcPts val="2844"/>
              </a:spcBef>
              <a:spcAft>
                <a:spcPts val="2844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" name="Shape 19">
            <a:extLst>
              <a:ext uri="{FF2B5EF4-FFF2-40B4-BE49-F238E27FC236}">
                <a16:creationId xmlns:a16="http://schemas.microsoft.com/office/drawing/2014/main" id="{62EB3E47-C34A-F842-A539-6555E6830BED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15062200" y="8289925"/>
            <a:ext cx="974725" cy="700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defRPr/>
            </a:pPr>
            <a:fld id="{86FC8D3D-6F20-B940-B45B-752BED6162B6}" type="slidenum">
              <a:rPr lang="en"/>
              <a:pPr>
                <a:defRPr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7750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379259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663" y="2279650"/>
            <a:ext cx="14020800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663" y="6119813"/>
            <a:ext cx="14020800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524759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75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42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317527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487363"/>
            <a:ext cx="14020800" cy="17668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188" y="2241550"/>
            <a:ext cx="6877050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188" y="3340100"/>
            <a:ext cx="6877050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9600" y="2241550"/>
            <a:ext cx="6910388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9600" y="3340100"/>
            <a:ext cx="6910388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015484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027972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465363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153333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75140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A1F70035-41F2-1245-B6C7-B1DF802F16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82638" y="241300"/>
            <a:ext cx="13081000" cy="152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>
                <a:sym typeface="Gill Sans" charset="0"/>
              </a:rPr>
              <a:t>Click to edit Master title style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ED32DD3E-33BF-564E-97F3-4D88650C40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87500" y="2590800"/>
            <a:ext cx="13081000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Gill Sans" charset="0"/>
              </a:rPr>
              <a:t>Second level</a:t>
            </a:r>
          </a:p>
          <a:p>
            <a:pPr lvl="2"/>
            <a:r>
              <a:rPr lang="en-US" altLang="en-US">
                <a:sym typeface="Gill Sans" charset="0"/>
              </a:rPr>
              <a:t>Third level</a:t>
            </a:r>
          </a:p>
          <a:p>
            <a:pPr lvl="3"/>
            <a:r>
              <a:rPr lang="en-US" altLang="en-US">
                <a:sym typeface="Gill Sans" charset="0"/>
              </a:rPr>
              <a:t>Fourth level</a:t>
            </a:r>
          </a:p>
          <a:p>
            <a:pPr lvl="4"/>
            <a:r>
              <a:rPr lang="en-US" alt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33" r:id="rId1"/>
    <p:sldLayoutId id="2147484834" r:id="rId2"/>
    <p:sldLayoutId id="2147484835" r:id="rId3"/>
    <p:sldLayoutId id="2147484836" r:id="rId4"/>
    <p:sldLayoutId id="2147484837" r:id="rId5"/>
    <p:sldLayoutId id="2147484838" r:id="rId6"/>
    <p:sldLayoutId id="2147484839" r:id="rId7"/>
    <p:sldLayoutId id="2147484840" r:id="rId8"/>
    <p:sldLayoutId id="2147484841" r:id="rId9"/>
    <p:sldLayoutId id="2147484842" r:id="rId10"/>
    <p:sldLayoutId id="2147484843" r:id="rId11"/>
    <p:sldLayoutId id="2147484998" r:id="rId1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800" kern="1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5pPr>
      <a:lvl6pPr marL="4572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9pPr>
    </p:titleStyle>
    <p:bodyStyle>
      <a:lvl1pPr marL="838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1282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2pPr>
      <a:lvl3pPr marL="1727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3pPr>
      <a:lvl4pPr marL="2171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4pPr>
      <a:lvl5pPr marL="2616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syllabus.html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s110.students.cs.ubc.ca/admin/link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s110.students.cs.ubc.ca/syllabus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mailto:cpsc110-admin@cs.ubc.ca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hyperlink" Target="mailto:cpsc110-admin@cs.ubc.ca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F398C-F421-024A-9418-354FBD763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you 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EA0E1A-36EC-6744-B73B-983ED6B31E07}"/>
              </a:ext>
            </a:extLst>
          </p:cNvPr>
          <p:cNvSpPr txBox="1">
            <a:spLocks/>
          </p:cNvSpPr>
          <p:nvPr/>
        </p:nvSpPr>
        <p:spPr bwMode="auto">
          <a:xfrm>
            <a:off x="1587500" y="2843808"/>
            <a:ext cx="13813308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marL="838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1pPr>
            <a:lvl2pPr marL="1282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2pPr>
            <a:lvl3pPr marL="1727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3pPr>
            <a:lvl4pPr marL="2171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4pPr>
            <a:lvl5pPr marL="2616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600" dirty="0">
                <a:hlinkClick r:id="rId2"/>
              </a:rPr>
              <a:t>https://cs110.students.cs.ubc.cs/lectures/110-intro.pdf</a:t>
            </a:r>
            <a:r>
              <a:rPr lang="en-CA" sz="3600" dirty="0"/>
              <a:t>   &lt;&lt;&lt; Slides!</a:t>
            </a:r>
            <a:endParaRPr lang="en-CA" sz="3600" dirty="0">
              <a:hlinkClick r:id="rId2"/>
            </a:endParaRPr>
          </a:p>
          <a:p>
            <a:r>
              <a:rPr lang="en-CA" sz="3600" dirty="0">
                <a:hlinkClick r:id="rId2"/>
              </a:rPr>
              <a:t>https://cs110.students.cs.ubc.ca/admin/links.html</a:t>
            </a:r>
            <a:endParaRPr lang="en-CA" sz="3600" dirty="0"/>
          </a:p>
          <a:p>
            <a:r>
              <a:rPr lang="en-CA" sz="3600" dirty="0"/>
              <a:t>Follow Setup link</a:t>
            </a:r>
          </a:p>
          <a:p>
            <a:pPr lvl="1"/>
            <a:r>
              <a:rPr lang="en-CA" sz="3600" dirty="0"/>
              <a:t>skip to installing DrRacket</a:t>
            </a:r>
          </a:p>
          <a:p>
            <a:pPr lvl="2"/>
            <a:r>
              <a:rPr lang="en-CA" sz="3600" dirty="0"/>
              <a:t>but stop when you get to “setup test file”</a:t>
            </a:r>
          </a:p>
          <a:p>
            <a:pPr lvl="2"/>
            <a:r>
              <a:rPr lang="en-CA" sz="3600" dirty="0"/>
              <a:t>that will let you type at DrRacket for class</a:t>
            </a:r>
          </a:p>
          <a:p>
            <a:pPr lvl="2"/>
            <a:r>
              <a:rPr lang="en-CA" sz="3600" dirty="0"/>
              <a:t>go back after class and do skipped setup page steps IN ORDER</a:t>
            </a:r>
          </a:p>
          <a:p>
            <a:r>
              <a:rPr lang="en-CA" sz="3600" dirty="0"/>
              <a:t>Or, do all this after class and just use pen and paper during class!</a:t>
            </a:r>
          </a:p>
          <a:p>
            <a:pPr marL="266700" indent="0">
              <a:buFont typeface="Gill Sans" panose="020B0502020104020203" pitchFamily="34" charset="-79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5667438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(2/5)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pPr lvl="1"/>
            <a:r>
              <a:rPr lang="en-US" sz="2800" dirty="0">
                <a:sym typeface="Gill Sans" charset="0"/>
              </a:rPr>
              <a:t>useful programs always have to be modified by other programmers later </a:t>
            </a:r>
          </a:p>
          <a:p>
            <a:pPr lvl="1"/>
            <a:r>
              <a:rPr lang="en-US" sz="2800" dirty="0"/>
              <a:t>being </a:t>
            </a:r>
            <a:r>
              <a:rPr lang="en-US" sz="2800" u="sng" dirty="0"/>
              <a:t>kind to other developers</a:t>
            </a:r>
            <a:r>
              <a:rPr lang="en-US" sz="2800" dirty="0"/>
              <a:t> is essential to success</a:t>
            </a:r>
          </a:p>
          <a:p>
            <a:pPr lvl="1"/>
            <a:r>
              <a:rPr lang="en-US" sz="2800" dirty="0"/>
              <a:t>applies to the code we produce, the questions we ask, the answers we give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624993-DC52-0042-B697-614829532B7C}"/>
              </a:ext>
            </a:extLst>
          </p:cNvPr>
          <p:cNvSpPr txBox="1"/>
          <p:nvPr/>
        </p:nvSpPr>
        <p:spPr>
          <a:xfrm>
            <a:off x="10720288" y="7308304"/>
            <a:ext cx="520860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kindness starts on Piazza!</a:t>
            </a:r>
          </a:p>
        </p:txBody>
      </p:sp>
    </p:spTree>
    <p:extLst>
      <p:ext uri="{BB962C8B-B14F-4D97-AF65-F5344CB8AC3E}">
        <p14:creationId xmlns:p14="http://schemas.microsoft.com/office/powerpoint/2010/main" val="96168729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(3/5)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  <a:endParaRPr lang="en-US" sz="2800" dirty="0"/>
          </a:p>
          <a:p>
            <a:r>
              <a:rPr lang="en-US" dirty="0"/>
              <a:t>How we work determines what we produce</a:t>
            </a:r>
          </a:p>
          <a:p>
            <a:pPr lvl="1"/>
            <a:r>
              <a:rPr lang="en-US" sz="2800" dirty="0"/>
              <a:t>we can’t rely on jolts of brilliance</a:t>
            </a:r>
          </a:p>
          <a:p>
            <a:pPr lvl="1"/>
            <a:r>
              <a:rPr lang="en-US" sz="2800" dirty="0"/>
              <a:t>ACM Code of Ethics 2.1</a:t>
            </a:r>
            <a:br>
              <a:rPr lang="en-US" sz="2800" dirty="0"/>
            </a:br>
            <a:r>
              <a:rPr lang="en-CA" sz="2800" i="1" dirty="0"/>
              <a:t>Strive to achieve high quality in both the processes and products of professional work.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954356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(4/5)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pPr lvl="1"/>
            <a:r>
              <a:rPr lang="en-US" sz="2800" dirty="0"/>
              <a:t>information is out there in the world</a:t>
            </a:r>
            <a:endParaRPr lang="en-US" dirty="0"/>
          </a:p>
          <a:p>
            <a:pPr lvl="1"/>
            <a:r>
              <a:rPr lang="en-US" sz="2800" dirty="0"/>
              <a:t>programs operate on data inside the computer that represents that information</a:t>
            </a:r>
            <a:endParaRPr lang="en-US" dirty="0"/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5126437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(5/5)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</a:p>
          <a:p>
            <a:pPr lvl="1"/>
            <a:r>
              <a:rPr lang="en-US" sz="2800" dirty="0"/>
              <a:t>of different kinds</a:t>
            </a:r>
          </a:p>
          <a:p>
            <a:pPr lvl="1"/>
            <a:r>
              <a:rPr lang="en-US" sz="2800" dirty="0"/>
              <a:t>local and crosscutting</a:t>
            </a:r>
          </a:p>
          <a:p>
            <a:pPr lvl="1"/>
            <a:r>
              <a:rPr lang="en-US" sz="2800" dirty="0"/>
              <a:t>being able to design in terms of that structure is powerful</a:t>
            </a:r>
          </a:p>
        </p:txBody>
      </p:sp>
    </p:spTree>
    <p:extLst>
      <p:ext uri="{BB962C8B-B14F-4D97-AF65-F5344CB8AC3E}">
        <p14:creationId xmlns:p14="http://schemas.microsoft.com/office/powerpoint/2010/main" val="31012461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779500" cy="5359400"/>
          </a:xfrm>
        </p:spPr>
        <p:txBody>
          <a:bodyPr/>
          <a:lstStyle/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Working systematically can reliably produce well written, consistent, and well tested programs.</a:t>
            </a:r>
            <a:endParaRPr lang="en-US" altLang="en-US" sz="3600" dirty="0">
              <a:sym typeface="Gill Sans" charset="0"/>
            </a:endParaRP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Based on research and practice in programming languages and software engineering.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Provides a foundation for professional software development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Also relevant if you are NOT intending to be a software developer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helpful for programs of all sizes, including 2 page quick programs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underlying ideas help with all kinds of problem solving and design</a:t>
            </a:r>
            <a:endParaRPr lang="en-US" altLang="en-US" sz="3600" dirty="0">
              <a:sym typeface="Gill Sans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E4DD8DE-D5E3-B24A-B098-D85183E3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4258130" cy="1522413"/>
          </a:xfrm>
        </p:spPr>
        <p:txBody>
          <a:bodyPr/>
          <a:lstStyle/>
          <a:p>
            <a:r>
              <a:rPr lang="en-US" dirty="0"/>
              <a:t>Systematic Program Design (SPD)</a:t>
            </a: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E4DD8DE-D5E3-B24A-B098-D85183E3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4906202" cy="1522413"/>
          </a:xfrm>
        </p:spPr>
        <p:txBody>
          <a:bodyPr/>
          <a:lstStyle/>
          <a:p>
            <a:r>
              <a:rPr lang="en-US" sz="7200" dirty="0"/>
              <a:t>What about </a:t>
            </a:r>
            <a:r>
              <a:rPr lang="en-US" sz="7200" dirty="0" err="1"/>
              <a:t>ChatGPT</a:t>
            </a:r>
            <a:r>
              <a:rPr lang="en-US" sz="7200" dirty="0"/>
              <a:t> (generative AI)?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D49D4C-DC0A-0CF6-8173-B1D5082F58CD}"/>
              </a:ext>
            </a:extLst>
          </p:cNvPr>
          <p:cNvSpPr txBox="1"/>
          <p:nvPr/>
        </p:nvSpPr>
        <p:spPr>
          <a:xfrm>
            <a:off x="782638" y="1763713"/>
            <a:ext cx="1016060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4000" dirty="0">
                <a:sym typeface="Gill Sans" charset="0"/>
              </a:rPr>
              <a:t>What happens if you copy code from </a:t>
            </a:r>
            <a:r>
              <a:rPr lang="en-US" altLang="en-US" sz="4000" dirty="0" err="1">
                <a:sym typeface="Gill Sans" charset="0"/>
              </a:rPr>
              <a:t>ChatGPT</a:t>
            </a:r>
            <a:r>
              <a:rPr lang="en-US" altLang="en-US" sz="4000" dirty="0">
                <a:sym typeface="Gill Sans" charset="0"/>
              </a:rPr>
              <a:t>?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ED6726-EFA4-D975-8663-EF16C8989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633960"/>
            <a:ext cx="13081000" cy="6042496"/>
          </a:xfrm>
        </p:spPr>
        <p:txBody>
          <a:bodyPr anchor="t"/>
          <a:lstStyle/>
          <a:p>
            <a:r>
              <a:rPr lang="en-US" sz="2800" dirty="0"/>
              <a:t>Can you:</a:t>
            </a:r>
          </a:p>
          <a:p>
            <a:pPr lvl="1"/>
            <a:r>
              <a:rPr lang="en-US" sz="2800" dirty="0"/>
              <a:t>explain how you developed it?</a:t>
            </a:r>
          </a:p>
          <a:p>
            <a:pPr lvl="1"/>
            <a:r>
              <a:rPr lang="en-US" sz="2800" dirty="0"/>
              <a:t>explain why you are confident it works properly?</a:t>
            </a:r>
          </a:p>
          <a:p>
            <a:pPr lvl="1"/>
            <a:r>
              <a:rPr lang="en-US" sz="2800" dirty="0"/>
              <a:t>reliably produce similar programs?</a:t>
            </a:r>
          </a:p>
          <a:p>
            <a:r>
              <a:rPr lang="en-US" sz="2800" dirty="0"/>
              <a:t>From someone who worked at Tesla: you would be fired</a:t>
            </a:r>
          </a:p>
          <a:p>
            <a:pPr lvl="1"/>
            <a:r>
              <a:rPr lang="en-US" sz="2800" dirty="0"/>
              <a:t>do you want (your) life critical code copied out of </a:t>
            </a:r>
            <a:r>
              <a:rPr lang="en-US" sz="2800" dirty="0" err="1"/>
              <a:t>ChatGPT</a:t>
            </a:r>
            <a:r>
              <a:rPr lang="en-US" sz="2800" dirty="0"/>
              <a:t>?</a:t>
            </a:r>
          </a:p>
          <a:p>
            <a:r>
              <a:rPr lang="en-US" sz="2800" dirty="0"/>
              <a:t>In 110 it is academic misconduct – aka cheating</a:t>
            </a:r>
          </a:p>
        </p:txBody>
      </p:sp>
    </p:spTree>
    <p:extLst>
      <p:ext uri="{BB962C8B-B14F-4D97-AF65-F5344CB8AC3E}">
        <p14:creationId xmlns:p14="http://schemas.microsoft.com/office/powerpoint/2010/main" val="60652805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8D010D2A-AA24-6B43-946A-0B38CFED98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89000" y="241300"/>
            <a:ext cx="14478000" cy="2286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ym typeface="Gill Sans" charset="0"/>
              </a:rPr>
              <a:t>Basic course structure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957324" cy="5359400"/>
          </a:xfrm>
        </p:spPr>
        <p:txBody>
          <a:bodyPr/>
          <a:lstStyle/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en-US" sz="37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First we use easy problems to learn SPD</a:t>
            </a:r>
          </a:p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then we use SPD to solve difficult problems</a:t>
            </a: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defRPr/>
            </a:pPr>
            <a:r>
              <a:rPr lang="en-US" altLang="x-none" sz="4000" dirty="0">
                <a:sym typeface="Gill Sans" charset="0"/>
              </a:rPr>
              <a:t>That cycle happens every lecture, every week, across the term</a:t>
            </a:r>
            <a:endParaRPr lang="en-US" altLang="x-none" sz="3700" dirty="0">
              <a:sym typeface="Gill Sans" charset="0"/>
            </a:endParaRP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lecture starts w/ easy problem,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module starts w/ easy problems,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course starts w/ easy problems, then harder</a:t>
            </a:r>
          </a:p>
          <a:p>
            <a:pPr marL="1778000" lvl="2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a program to produce twice the given number (Tuesday) </a:t>
            </a:r>
          </a:p>
          <a:p>
            <a:pPr marL="1778000" lvl="2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en-US" sz="3700" dirty="0">
                <a:sym typeface="Gill Sans" charset="0"/>
              </a:rPr>
              <a:t>a program to schedule 110 lab TAs (near end of the course)</a:t>
            </a: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 content and pace get more difficult as we go</a:t>
            </a:r>
          </a:p>
        </p:txBody>
      </p:sp>
      <p:sp>
        <p:nvSpPr>
          <p:cNvPr id="2" name="Circular Arrow 1">
            <a:extLst>
              <a:ext uri="{FF2B5EF4-FFF2-40B4-BE49-F238E27FC236}">
                <a16:creationId xmlns:a16="http://schemas.microsoft.com/office/drawing/2014/main" id="{B7CE0CDE-87B4-F644-9010-93175BF56305}"/>
              </a:ext>
            </a:extLst>
          </p:cNvPr>
          <p:cNvSpPr/>
          <p:nvPr/>
        </p:nvSpPr>
        <p:spPr bwMode="auto">
          <a:xfrm>
            <a:off x="423144" y="1979712"/>
            <a:ext cx="1656184" cy="1872208"/>
          </a:xfrm>
          <a:prstGeom prst="circularArrow">
            <a:avLst>
              <a:gd name="adj1" fmla="val 5581"/>
              <a:gd name="adj2" fmla="val 1142319"/>
              <a:gd name="adj3" fmla="val 8710061"/>
              <a:gd name="adj4" fmla="val 10800000"/>
              <a:gd name="adj5" fmla="val 12500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07396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Picture 5">
            <a:extLst>
              <a:ext uri="{FF2B5EF4-FFF2-40B4-BE49-F238E27FC236}">
                <a16:creationId xmlns:a16="http://schemas.microsoft.com/office/drawing/2014/main" id="{15CBAB62-1839-404B-A557-44364FB62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363" y="0"/>
            <a:ext cx="13225462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C26D9-FBAD-5B44-93D5-2AF479061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6600">
                <a:sym typeface="Gill Sans" charset="0"/>
              </a:rPr>
              <a:t>Beginning Student Language (BSL)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96F2C-F921-6C4D-8C99-5CC606DD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0810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Programs are written in different languages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There are 10s of thousands of languages; thousands in active use. Hundreds are popular.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No one language is the most useful, best etc.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BSL is the core of most other languages (lambda calculus)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allows us to focus on learning systematic program design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prepares you for learning other languages quickly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ym typeface="Gill Sans" charset="0"/>
              </a:rPr>
              <a:t>never say a university course taught a language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Puts all students on level playing field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extLst>
              <a:ext uri="{FF2B5EF4-FFF2-40B4-BE49-F238E27FC236}">
                <a16:creationId xmlns:a16="http://schemas.microsoft.com/office/drawing/2014/main" id="{52FD1A01-CCF5-304A-8A0E-B0700B37FB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4038" y="790575"/>
            <a:ext cx="15147925" cy="1019175"/>
          </a:xfrm>
        </p:spPr>
        <p:txBody>
          <a:bodyPr/>
          <a:lstStyle/>
          <a:p>
            <a:pPr>
              <a:defRPr/>
            </a:pPr>
            <a:r>
              <a:rPr lang="en-CA"/>
              <a:t>Software Design is</a:t>
            </a:r>
            <a:endParaRPr lang="en-CA" dirty="0"/>
          </a:p>
        </p:txBody>
      </p:sp>
      <p:sp>
        <p:nvSpPr>
          <p:cNvPr id="126" name="Shape 126">
            <a:extLst>
              <a:ext uri="{FF2B5EF4-FFF2-40B4-BE49-F238E27FC236}">
                <a16:creationId xmlns:a16="http://schemas.microsoft.com/office/drawing/2014/main" id="{C02007CC-FD20-5E4B-9BD3-3C91F06879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4038" y="2049463"/>
            <a:ext cx="15147925" cy="6073775"/>
          </a:xfrm>
        </p:spPr>
        <p:txBody>
          <a:bodyPr/>
          <a:lstStyle/>
          <a:p>
            <a:pPr>
              <a:defRPr/>
            </a:pPr>
            <a:r>
              <a:rPr lang="en-CA" dirty="0"/>
              <a:t>The situated selection and use of:</a:t>
            </a:r>
          </a:p>
          <a:p>
            <a:pPr lvl="1">
              <a:defRPr/>
            </a:pPr>
            <a:r>
              <a:rPr lang="en-CA" dirty="0"/>
              <a:t>Design techniques</a:t>
            </a:r>
          </a:p>
          <a:p>
            <a:pPr lvl="1">
              <a:defRPr/>
            </a:pPr>
            <a:r>
              <a:rPr lang="en-CA" dirty="0"/>
              <a:t>Science and engineering expertise</a:t>
            </a:r>
          </a:p>
          <a:p>
            <a:pPr lvl="1">
              <a:defRPr/>
            </a:pPr>
            <a:r>
              <a:rPr lang="en-CA" dirty="0"/>
              <a:t>Tool skills</a:t>
            </a:r>
          </a:p>
          <a:p>
            <a:pPr lvl="1">
              <a:defRPr/>
            </a:pPr>
            <a:r>
              <a:rPr lang="en-CA" dirty="0"/>
              <a:t>Team skills</a:t>
            </a:r>
          </a:p>
          <a:p>
            <a:pPr lvl="1"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</p:txBody>
      </p:sp>
      <p:sp>
        <p:nvSpPr>
          <p:cNvPr id="34819" name="TextBox 1">
            <a:extLst>
              <a:ext uri="{FF2B5EF4-FFF2-40B4-BE49-F238E27FC236}">
                <a16:creationId xmlns:a16="http://schemas.microsoft.com/office/drawing/2014/main" id="{3A2B7130-9E86-3E45-8526-518AA7699F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30342" y="772319"/>
            <a:ext cx="5864225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Situated means we need to be able to use the right skill, in the right way, at the right time.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4708945-457E-594F-A767-8B4189F8E644}"/>
              </a:ext>
            </a:extLst>
          </p:cNvPr>
          <p:cNvCxnSpPr/>
          <p:nvPr/>
        </p:nvCxnSpPr>
        <p:spPr bwMode="auto">
          <a:xfrm>
            <a:off x="2366963" y="2670175"/>
            <a:ext cx="1512887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TextBox 1">
            <a:extLst>
              <a:ext uri="{FF2B5EF4-FFF2-40B4-BE49-F238E27FC236}">
                <a16:creationId xmlns:a16="http://schemas.microsoft.com/office/drawing/2014/main" id="{0ADE4424-6DB1-4949-B708-BF73947DB6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18185" y="4447778"/>
            <a:ext cx="5864225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Lecture and labs are based on situated learning.  You work on solving a problem, we help you learn how to solve it.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>
            <a:extLst>
              <a:ext uri="{FF2B5EF4-FFF2-40B4-BE49-F238E27FC236}">
                <a16:creationId xmlns:a16="http://schemas.microsoft.com/office/drawing/2014/main" id="{393ABD14-BD51-4A4D-834A-21DC8D99CEC9}"/>
              </a:ext>
            </a:extLst>
          </p:cNvPr>
          <p:cNvSpPr>
            <a:spLocks/>
          </p:cNvSpPr>
          <p:nvPr/>
        </p:nvSpPr>
        <p:spPr bwMode="auto">
          <a:xfrm>
            <a:off x="1296181" y="1539993"/>
            <a:ext cx="13830300" cy="207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1282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727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2171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616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30734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35306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9878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44450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CPSC 110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Systematic Program Design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44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32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AF04A64E-9E1C-3549-9ECE-1BF8E64EF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8585200"/>
            <a:ext cx="11176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4">
            <a:extLst>
              <a:ext uri="{FF2B5EF4-FFF2-40B4-BE49-F238E27FC236}">
                <a16:creationId xmlns:a16="http://schemas.microsoft.com/office/drawing/2014/main" id="{22999F8C-B09F-7743-9160-66C74666A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2875" y="188913"/>
            <a:ext cx="1792288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D425F71-B473-DA48-9469-08FC8979C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6181" y="3419872"/>
            <a:ext cx="13081000" cy="3629025"/>
          </a:xfrm>
        </p:spPr>
        <p:txBody>
          <a:bodyPr/>
          <a:lstStyle/>
          <a:p>
            <a:pPr lvl="1">
              <a:defRPr/>
            </a:pPr>
            <a:r>
              <a:rPr lang="en-US" dirty="0"/>
              <a:t>Who, Why, What and How</a:t>
            </a:r>
          </a:p>
          <a:p>
            <a:pPr lvl="1">
              <a:defRPr/>
            </a:pPr>
            <a:r>
              <a:rPr lang="en-US" dirty="0"/>
              <a:t>Start working on the first module</a:t>
            </a:r>
          </a:p>
          <a:p>
            <a:pPr lvl="1">
              <a:defRPr/>
            </a:pPr>
            <a:r>
              <a:rPr lang="en-US" dirty="0"/>
              <a:t>Don’t worry – this is not a </a:t>
            </a:r>
            <a:r>
              <a:rPr lang="en-US" dirty="0" err="1"/>
              <a:t>powerpoint</a:t>
            </a:r>
            <a:r>
              <a:rPr lang="en-US" dirty="0"/>
              <a:t> course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6D9F755-2ADA-4951-60A7-87405DE5D3FC}"/>
              </a:ext>
            </a:extLst>
          </p:cNvPr>
          <p:cNvGrpSpPr/>
          <p:nvPr/>
        </p:nvGrpSpPr>
        <p:grpSpPr>
          <a:xfrm>
            <a:off x="10681983" y="6691946"/>
            <a:ext cx="5383517" cy="1893254"/>
            <a:chOff x="10681983" y="6691946"/>
            <a:chExt cx="5383517" cy="189325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CE1B8BE-A9ED-D470-1CE4-CCF4EE202D27}"/>
                </a:ext>
              </a:extLst>
            </p:cNvPr>
            <p:cNvGrpSpPr/>
            <p:nvPr/>
          </p:nvGrpSpPr>
          <p:grpSpPr>
            <a:xfrm>
              <a:off x="10681983" y="6691946"/>
              <a:ext cx="2511773" cy="1893254"/>
              <a:chOff x="10681983" y="6691946"/>
              <a:chExt cx="2511773" cy="189325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87A8AEF-1E0E-1C3B-F872-A6E5B3165CAA}"/>
                  </a:ext>
                </a:extLst>
              </p:cNvPr>
              <p:cNvGrpSpPr/>
              <p:nvPr/>
            </p:nvGrpSpPr>
            <p:grpSpPr>
              <a:xfrm>
                <a:off x="12473676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1779BAD4-9913-80E9-0A5D-125D8DFE63C0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761ED5A0-3D3F-2AE7-7AF0-5D2C3BDF8AF7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668081A3-9A46-D335-7637-754E24ECAD93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7F7665FE-D002-1A5E-CCEC-25F2B8CB8104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DBC2B8DA-97D3-B4B0-E21A-E5F4269A11B0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15253686-FA58-7AA4-1015-C67C52BE94FC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5B2E7F33-03F5-03C2-7D0F-DE61794E5144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7" name="Rounded Rectangular Callout 16">
                <a:extLst>
                  <a:ext uri="{FF2B5EF4-FFF2-40B4-BE49-F238E27FC236}">
                    <a16:creationId xmlns:a16="http://schemas.microsoft.com/office/drawing/2014/main" id="{6F9F6D43-E687-CB80-BB5C-0951444812B0}"/>
                  </a:ext>
                </a:extLst>
              </p:cNvPr>
              <p:cNvSpPr/>
              <p:nvPr/>
            </p:nvSpPr>
            <p:spPr bwMode="auto">
              <a:xfrm>
                <a:off x="10681983" y="6691946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4C71E87-B08F-446B-0800-66576B596ED0}"/>
                  </a:ext>
                </a:extLst>
              </p:cNvPr>
              <p:cNvSpPr txBox="1"/>
              <p:nvPr/>
            </p:nvSpPr>
            <p:spPr>
              <a:xfrm>
                <a:off x="10716843" y="6848842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err="1"/>
                  <a:t>Powerpoint</a:t>
                </a:r>
                <a:r>
                  <a:rPr lang="en-US" sz="2000" dirty="0"/>
                  <a:t>?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C6D0925-1392-029D-8E1E-B8160F69D119}"/>
                </a:ext>
              </a:extLst>
            </p:cNvPr>
            <p:cNvGrpSpPr/>
            <p:nvPr/>
          </p:nvGrpSpPr>
          <p:grpSpPr>
            <a:xfrm>
              <a:off x="13481719" y="6691946"/>
              <a:ext cx="2583781" cy="1893254"/>
              <a:chOff x="13481719" y="6691946"/>
              <a:chExt cx="2583781" cy="189325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D04FB9DD-69A4-135D-392F-050CBB6A7117}"/>
                  </a:ext>
                </a:extLst>
              </p:cNvPr>
              <p:cNvGrpSpPr/>
              <p:nvPr/>
            </p:nvGrpSpPr>
            <p:grpSpPr>
              <a:xfrm>
                <a:off x="13481719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BC434DBC-BF4F-34A7-9181-7B12AC2DC365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004CDA84-E556-A3F5-B4AB-D8704D0D340A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95760BFB-57CC-0966-D5E6-0E0503887B77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1595A849-1C59-5466-89D4-E1DDA891D941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41EBA6CD-762D-9A49-3AEB-877D20AE033B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2143426A-0AAB-6BFC-69D0-5419CBF6ED59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1CFC99CE-A502-0539-C324-FC475D3140D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6" name="Rounded Rectangular Callout 5">
                <a:extLst>
                  <a:ext uri="{FF2B5EF4-FFF2-40B4-BE49-F238E27FC236}">
                    <a16:creationId xmlns:a16="http://schemas.microsoft.com/office/drawing/2014/main" id="{BC5E5C23-B257-45E8-0C3B-0F665B9C4BE7}"/>
                  </a:ext>
                </a:extLst>
              </p:cNvPr>
              <p:cNvSpPr/>
              <p:nvPr/>
            </p:nvSpPr>
            <p:spPr bwMode="auto">
              <a:xfrm>
                <a:off x="14417823" y="6691946"/>
                <a:ext cx="1647677" cy="801557"/>
              </a:xfrm>
              <a:prstGeom prst="wedgeRoundRectCallout">
                <a:avLst>
                  <a:gd name="adj1" fmla="val -57582"/>
                  <a:gd name="adj2" fmla="val 143675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1E46383-943E-3269-9FAF-81E3B4CD2A1B}"/>
                  </a:ext>
                </a:extLst>
              </p:cNvPr>
              <p:cNvSpPr txBox="1"/>
              <p:nvPr/>
            </p:nvSpPr>
            <p:spPr>
              <a:xfrm>
                <a:off x="14401087" y="6892669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Ugh!</a:t>
                </a:r>
              </a:p>
            </p:txBody>
          </p:sp>
        </p:grpSp>
      </p:grp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03EA-355F-AA4A-8786-068A2CC6F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by solving design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2AE4A-BF0A-F645-A7F0-EE81DB8E4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134" y="2048844"/>
            <a:ext cx="15494746" cy="6073600"/>
          </a:xfrm>
        </p:spPr>
        <p:txBody>
          <a:bodyPr/>
          <a:lstStyle/>
          <a:p>
            <a:r>
              <a:rPr lang="en-US" sz="3200" dirty="0"/>
              <a:t>In lecture/lab/problem-sets/homework you will be</a:t>
            </a:r>
            <a:br>
              <a:rPr lang="en-US" sz="3200" dirty="0"/>
            </a:br>
            <a:r>
              <a:rPr lang="en-US" sz="3200" dirty="0"/>
              <a:t>working through program design problems</a:t>
            </a:r>
          </a:p>
          <a:p>
            <a:pPr lvl="1"/>
            <a:r>
              <a:rPr lang="en-US" sz="3200" dirty="0"/>
              <a:t>The goal is NOT to simply </a:t>
            </a:r>
            <a:r>
              <a:rPr lang="en-US" sz="3200" dirty="0" err="1"/>
              <a:t>handin</a:t>
            </a:r>
            <a:r>
              <a:rPr lang="en-US" sz="3200" dirty="0"/>
              <a:t> a working solution to the problems.</a:t>
            </a:r>
          </a:p>
          <a:p>
            <a:pPr lvl="1"/>
            <a:r>
              <a:rPr lang="en-US" sz="3200" dirty="0"/>
              <a:t>It is to learn to solve the problem on your own.</a:t>
            </a:r>
          </a:p>
          <a:p>
            <a:pPr lvl="1"/>
            <a:r>
              <a:rPr lang="en-US" sz="3200" dirty="0"/>
              <a:t>If we help you too much, if you look at the solution too soon, if you get help from a friend,  then you won’t learn how to solve them on your own.</a:t>
            </a:r>
          </a:p>
          <a:p>
            <a:pPr lvl="1"/>
            <a:r>
              <a:rPr lang="en-US" sz="3200" u="sng" dirty="0"/>
              <a:t>It will be difficult, you will get stuck, your head will hurt – that’s called learning.</a:t>
            </a:r>
          </a:p>
          <a:p>
            <a:pPr lvl="1"/>
            <a:r>
              <a:rPr lang="en-US" sz="3200" dirty="0"/>
              <a:t>Watching your friend lift weights doesn’t make you stronger.</a:t>
            </a:r>
          </a:p>
        </p:txBody>
      </p:sp>
    </p:spTree>
    <p:extLst>
      <p:ext uri="{BB962C8B-B14F-4D97-AF65-F5344CB8AC3E}">
        <p14:creationId xmlns:p14="http://schemas.microsoft.com/office/powerpoint/2010/main" val="3220795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C555A-A934-6C46-E906-7923D8B7B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3970098" cy="1522413"/>
          </a:xfrm>
        </p:spPr>
        <p:txBody>
          <a:bodyPr/>
          <a:lstStyle/>
          <a:p>
            <a:r>
              <a:rPr lang="en-US" dirty="0"/>
              <a:t>Academic Misconduct (Cheating)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C10F8-9206-D276-C324-B127B5B0F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813308" cy="5359400"/>
          </a:xfrm>
        </p:spPr>
        <p:txBody>
          <a:bodyPr/>
          <a:lstStyle/>
          <a:p>
            <a:r>
              <a:rPr lang="en-US" dirty="0"/>
              <a:t>Cheating is stealing from other students and we won’t tolerate it.</a:t>
            </a:r>
          </a:p>
          <a:p>
            <a:r>
              <a:rPr lang="en-US" dirty="0"/>
              <a:t>Zoom poll right now!</a:t>
            </a:r>
            <a:br>
              <a:rPr lang="en-US" dirty="0"/>
            </a:br>
            <a:endParaRPr lang="en-US" dirty="0"/>
          </a:p>
          <a:p>
            <a:pPr marL="1454150" lvl="1" indent="-742950">
              <a:buFont typeface="+mj-lt"/>
              <a:buAutoNum type="alphaUcPeriod"/>
            </a:pPr>
            <a:r>
              <a:rPr lang="en-US" dirty="0"/>
              <a:t> I have already read and understood the syllabus and I know the rules of academic conduct in this course.</a:t>
            </a:r>
          </a:p>
          <a:p>
            <a:pPr marL="1454150" lvl="1" indent="-742950">
              <a:buFont typeface="+mj-lt"/>
              <a:buAutoNum type="alphaUcPeriod"/>
            </a:pPr>
            <a:r>
              <a:rPr lang="en-US" dirty="0"/>
              <a:t> I will read the syllabus carefully tonight, learn the rules, and if I have any questions will ask on Piazza.</a:t>
            </a:r>
          </a:p>
          <a:p>
            <a:pPr marL="1454150" lvl="1" indent="-742950">
              <a:buFont typeface="+mj-lt"/>
              <a:buAutoNum type="alphaUcPeriod"/>
            </a:pPr>
            <a:r>
              <a:rPr lang="en-US" dirty="0"/>
              <a:t> I will not check the syllabus, so I will risk breaking the rules – I know that not knowing the rules is not an excuse, so I could get into real trouble this way.</a:t>
            </a:r>
          </a:p>
        </p:txBody>
      </p:sp>
    </p:spTree>
    <p:extLst>
      <p:ext uri="{BB962C8B-B14F-4D97-AF65-F5344CB8AC3E}">
        <p14:creationId xmlns:p14="http://schemas.microsoft.com/office/powerpoint/2010/main" val="2894718220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Lecture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46685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Before lecture you will work through videos and problems on </a:t>
            </a:r>
            <a:r>
              <a:rPr lang="en-US" altLang="x-none" sz="3200" dirty="0" err="1">
                <a:sym typeface="Gill Sans" charset="0"/>
              </a:rPr>
              <a:t>edge.edx.org</a:t>
            </a:r>
            <a:endParaRPr lang="en-US" altLang="x-none" sz="3200" dirty="0">
              <a:sym typeface="Gill Sans" charset="0"/>
            </a:endParaRP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10% of course grade is </a:t>
            </a:r>
            <a:r>
              <a:rPr lang="en-US" altLang="x-none" sz="3200" dirty="0" err="1">
                <a:sym typeface="Gill Sans" charset="0"/>
              </a:rPr>
              <a:t>iClicker</a:t>
            </a:r>
            <a:r>
              <a:rPr lang="en-US" altLang="x-none" sz="3200" dirty="0">
                <a:sym typeface="Gill Sans" charset="0"/>
              </a:rPr>
              <a:t> questions based on this material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Lecture will mix presentation of new material with you working on problems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“priming” enables situated learning of new topics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expect lecture to be difficult and tiring – experience doing real design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After lecture you will review material from lecture and work through</a:t>
            </a:r>
            <a:br>
              <a:rPr lang="en-US" altLang="x-none" sz="3200" dirty="0">
                <a:sym typeface="Gill Sans" charset="0"/>
              </a:rPr>
            </a:br>
            <a:r>
              <a:rPr lang="en-US" altLang="x-none" sz="3200" dirty="0">
                <a:sym typeface="Gill Sans" charset="0"/>
              </a:rPr>
              <a:t>additional videos and problems on edge.edx.org</a:t>
            </a:r>
          </a:p>
          <a:p>
            <a:pPr>
              <a:buFont typeface="Gill Sans" charset="0"/>
              <a:buChar char="•"/>
              <a:defRPr/>
            </a:pPr>
            <a:endParaRPr lang="en-US" altLang="en-US" sz="3200" dirty="0">
              <a:sym typeface="Gill Sans" charset="0"/>
            </a:endParaRP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– Lecture Starters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4461380" cy="5359400"/>
          </a:xfrm>
        </p:spPr>
        <p:txBody>
          <a:bodyPr/>
          <a:lstStyle/>
          <a:p>
            <a:r>
              <a:rPr lang="en-CA" dirty="0"/>
              <a:t>Working in DrRacket on in-class lecture problems</a:t>
            </a:r>
          </a:p>
          <a:p>
            <a:pPr lvl="1"/>
            <a:r>
              <a:rPr lang="en-CA" dirty="0"/>
              <a:t>work during lecture</a:t>
            </a:r>
          </a:p>
          <a:p>
            <a:pPr lvl="1"/>
            <a:r>
              <a:rPr lang="en-CA" dirty="0"/>
              <a:t>submit several times for each problem</a:t>
            </a:r>
          </a:p>
          <a:p>
            <a:pPr lvl="1"/>
            <a:r>
              <a:rPr lang="en-CA" dirty="0"/>
              <a:t>you submit to autograder to get feedback</a:t>
            </a:r>
          </a:p>
          <a:p>
            <a:pPr lvl="2"/>
            <a:r>
              <a:rPr lang="en-CA" dirty="0"/>
              <a:t>based on whether you are working systematically</a:t>
            </a:r>
          </a:p>
          <a:p>
            <a:pPr lvl="2"/>
            <a:r>
              <a:rPr lang="en-CA" dirty="0"/>
              <a:t>can submit as often as you like (within reason)</a:t>
            </a:r>
          </a:p>
          <a:p>
            <a:pPr lvl="2"/>
            <a:r>
              <a:rPr lang="en-CA" dirty="0"/>
              <a:t>this is formative assessment (lecture starter grades don’t count)</a:t>
            </a:r>
          </a:p>
        </p:txBody>
      </p:sp>
    </p:spTree>
    <p:extLst>
      <p:ext uri="{BB962C8B-B14F-4D97-AF65-F5344CB8AC3E}">
        <p14:creationId xmlns:p14="http://schemas.microsoft.com/office/powerpoint/2010/main" val="3033205815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Labs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39573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Designing programs to solve more challenging problems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Lab number n covers lecture module n; so does problem set n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Answering design review questions from TAs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your lab work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the prior week’s problem set</a:t>
            </a:r>
          </a:p>
        </p:txBody>
      </p:sp>
    </p:spTree>
    <p:extLst>
      <p:ext uri="{BB962C8B-B14F-4D97-AF65-F5344CB8AC3E}">
        <p14:creationId xmlns:p14="http://schemas.microsoft.com/office/powerpoint/2010/main" val="2523131569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Problem Sets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410134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Close out each module with a problem set that assesses your mastery of</a:t>
            </a: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all the material to date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THE PROBLEM SETS PREPARE  YOU FOR THE EXAMS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Collaboration policy is in the Syllabus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READ IT!</a:t>
            </a:r>
            <a:br>
              <a:rPr lang="en-US" altLang="x-none" sz="2800" b="1" dirty="0">
                <a:solidFill>
                  <a:srgbClr val="FF0000"/>
                </a:solidFill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Again, cheating is stealing from other students and we won’t tolerate it.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Combined assessment: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automatic grading (autograder)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during lab a TA will ask you questions about how you designed the program</a:t>
            </a: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Other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3957300" cy="5359400"/>
          </a:xfrm>
        </p:spPr>
        <p:txBody>
          <a:bodyPr/>
          <a:lstStyle/>
          <a:p>
            <a:pPr>
              <a:defRPr/>
            </a:pPr>
            <a:r>
              <a:rPr lang="en-US" altLang="x-none" sz="2800" dirty="0">
                <a:sym typeface="Gill Sans" charset="0"/>
              </a:rPr>
              <a:t>Office hours - instructor and TAs (See Piazza)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Midterms and final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assessment of your mastery of systematic program design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on campus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Unweighted average of all three exams must be &gt;= 50% to pass the course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(MT1-grade + MT2-grade + final-grade)/3  must be &gt;= 50%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There is no textbook, everything you need is on </a:t>
            </a:r>
            <a:r>
              <a:rPr lang="en-US" altLang="x-none" sz="2800" dirty="0" err="1">
                <a:sym typeface="Gill Sans" charset="0"/>
              </a:rPr>
              <a:t>edge.edx.org</a:t>
            </a:r>
            <a:endParaRPr lang="en-US" altLang="x-none" sz="2800" dirty="0">
              <a:sym typeface="Gill Sans" charset="0"/>
            </a:endParaRPr>
          </a:p>
          <a:p>
            <a:pPr>
              <a:defRPr/>
            </a:pPr>
            <a:r>
              <a:rPr lang="en-CA" sz="2800" dirty="0">
                <a:hlinkClick r:id="rId2"/>
              </a:rPr>
              <a:t>https://cs110.students.cs.ubc.ca/admin/links.html</a:t>
            </a:r>
            <a:r>
              <a:rPr lang="en-CA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7518261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7B84E-C399-ED47-A1D3-9AA23D715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Scheme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CF76582-4343-7E46-AADE-4B334B070B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4056293"/>
              </p:ext>
            </p:extLst>
          </p:nvPr>
        </p:nvGraphicFramePr>
        <p:xfrm>
          <a:off x="1695239" y="1758813"/>
          <a:ext cx="12168399" cy="481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4569">
                  <a:extLst>
                    <a:ext uri="{9D8B030D-6E8A-4147-A177-3AD203B41FA5}">
                      <a16:colId xmlns:a16="http://schemas.microsoft.com/office/drawing/2014/main" val="3732880930"/>
                    </a:ext>
                  </a:extLst>
                </a:gridCol>
                <a:gridCol w="7463830">
                  <a:extLst>
                    <a:ext uri="{9D8B030D-6E8A-4147-A177-3AD203B41FA5}">
                      <a16:colId xmlns:a16="http://schemas.microsoft.com/office/drawing/2014/main" val="2705991403"/>
                    </a:ext>
                  </a:extLst>
                </a:gridCol>
              </a:tblGrid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Item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% of total course grade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46580977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Problem Sets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07687260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Labs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5234530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Lecture questions (usually at start)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  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473922691"/>
                  </a:ext>
                </a:extLst>
              </a:tr>
              <a:tr h="738233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edX questions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0% - These are a good for your learning though, so do not skip them!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756361666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1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53420397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2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609177194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Final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32262616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0B56D2-FEC0-BC48-8B61-A40E71CE835A}"/>
              </a:ext>
            </a:extLst>
          </p:cNvPr>
          <p:cNvSpPr txBox="1"/>
          <p:nvPr/>
        </p:nvSpPr>
        <p:spPr>
          <a:xfrm>
            <a:off x="782638" y="7164288"/>
            <a:ext cx="1490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see </a:t>
            </a:r>
            <a:r>
              <a:rPr lang="en-US" sz="3600" dirty="0">
                <a:hlinkClick r:id="rId2"/>
              </a:rPr>
              <a:t>https://cs110.students.cs.ubc.ca/admin/syllabus.html</a:t>
            </a:r>
            <a:r>
              <a:rPr lang="en-US" sz="3600" dirty="0"/>
              <a:t> for critical additional points</a:t>
            </a:r>
          </a:p>
        </p:txBody>
      </p:sp>
    </p:spTree>
    <p:extLst>
      <p:ext uri="{BB962C8B-B14F-4D97-AF65-F5344CB8AC3E}">
        <p14:creationId xmlns:p14="http://schemas.microsoft.com/office/powerpoint/2010/main" val="69558524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7345362" cy="1522413"/>
          </a:xfrm>
        </p:spPr>
        <p:txBody>
          <a:bodyPr/>
          <a:lstStyle/>
          <a:p>
            <a:r>
              <a:rPr lang="en-CA" dirty="0"/>
              <a:t>110 vs. 103+107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4668500" cy="5359400"/>
          </a:xfrm>
        </p:spPr>
        <p:txBody>
          <a:bodyPr/>
          <a:lstStyle/>
          <a:p>
            <a:r>
              <a:rPr lang="en-CA" dirty="0"/>
              <a:t>110 is all of Systematic Program Design, in one term</a:t>
            </a:r>
          </a:p>
          <a:p>
            <a:pPr lvl="1"/>
            <a:r>
              <a:rPr lang="en-CA" sz="3200" dirty="0"/>
              <a:t>best and fastest foundation for being a major or taking CPSC 210 (Software Engineering in Java).</a:t>
            </a:r>
          </a:p>
          <a:p>
            <a:r>
              <a:rPr lang="en-CA" dirty="0"/>
              <a:t>103 is based on first 4-5 weeks of 110, working in Python</a:t>
            </a:r>
          </a:p>
          <a:p>
            <a:pPr lvl="1"/>
            <a:r>
              <a:rPr lang="en-CA" dirty="0"/>
              <a:t>103 is a non-major course, less rigour, less depth</a:t>
            </a:r>
          </a:p>
          <a:p>
            <a:pPr lvl="1"/>
            <a:r>
              <a:rPr lang="en-CA" dirty="0"/>
              <a:t>107 is the last 7 weeks of 110</a:t>
            </a:r>
          </a:p>
          <a:p>
            <a:pPr lvl="2"/>
            <a:r>
              <a:rPr lang="en-CA" sz="3600" dirty="0"/>
              <a:t>intended for 103 students who decide they want to major in CS</a:t>
            </a:r>
          </a:p>
          <a:p>
            <a:pPr lvl="2"/>
            <a:r>
              <a:rPr lang="en-CA" sz="3600" dirty="0"/>
              <a:t>in the teaching languages, using 110 edX modules.</a:t>
            </a:r>
          </a:p>
          <a:p>
            <a:pPr lvl="2"/>
            <a:r>
              <a:rPr lang="en-CA" sz="3600" dirty="0">
                <a:solidFill>
                  <a:srgbClr val="FF0000"/>
                </a:solidFill>
              </a:rPr>
              <a:t>107 students take the 110 final exam</a:t>
            </a: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What it takes to do well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Don’t need math, STEM, etc.</a:t>
            </a:r>
          </a:p>
          <a:p>
            <a:pPr>
              <a:defRPr/>
            </a:pPr>
            <a:r>
              <a:rPr lang="en-US" dirty="0"/>
              <a:t>Must have:</a:t>
            </a:r>
            <a:endParaRPr lang="en-US" u="sng" dirty="0"/>
          </a:p>
          <a:p>
            <a:pPr lvl="1">
              <a:defRPr/>
            </a:pPr>
            <a:r>
              <a:rPr lang="en-US" sz="3200" u="sng" dirty="0"/>
              <a:t>attention to detail</a:t>
            </a:r>
            <a:r>
              <a:rPr lang="en-US" sz="3200" dirty="0"/>
              <a:t> because a one character error can break a program</a:t>
            </a:r>
          </a:p>
          <a:p>
            <a:pPr lvl="1">
              <a:defRPr/>
            </a:pPr>
            <a:r>
              <a:rPr lang="en-US" sz="3200" u="sng" dirty="0"/>
              <a:t>patience</a:t>
            </a:r>
            <a:r>
              <a:rPr lang="en-US" sz="3200" dirty="0"/>
              <a:t> because it takes time to solve hard design problems</a:t>
            </a:r>
          </a:p>
          <a:p>
            <a:pPr lvl="1">
              <a:defRPr/>
            </a:pPr>
            <a:r>
              <a:rPr lang="en-US" sz="3200" u="sng" dirty="0"/>
              <a:t>humility</a:t>
            </a:r>
            <a:r>
              <a:rPr lang="en-US" sz="3200" dirty="0"/>
              <a:t> because simple looking problems can still be hard</a:t>
            </a:r>
            <a:endParaRPr lang="en-US" dirty="0"/>
          </a:p>
          <a:p>
            <a:pPr>
              <a:defRPr/>
            </a:pPr>
            <a:r>
              <a:rPr lang="en-US" dirty="0"/>
              <a:t>Many of you have attention to detail, patience, humility</a:t>
            </a:r>
          </a:p>
          <a:p>
            <a:pPr lvl="1">
              <a:defRPr/>
            </a:pPr>
            <a:r>
              <a:rPr lang="en-US" dirty="0"/>
              <a:t>athletes, musicians, gamers, artists,  …</a:t>
            </a:r>
          </a:p>
        </p:txBody>
      </p:sp>
    </p:spTree>
    <p:extLst>
      <p:ext uri="{BB962C8B-B14F-4D97-AF65-F5344CB8AC3E}">
        <p14:creationId xmlns:p14="http://schemas.microsoft.com/office/powerpoint/2010/main" val="2819580047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24209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How to Design Programs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1</a:t>
            </a:r>
            <a:r>
              <a:rPr lang="en-US" sz="3200" baseline="30000" dirty="0"/>
              <a:t>st</a:t>
            </a:r>
            <a:r>
              <a:rPr lang="en-US" sz="3200" dirty="0"/>
              <a:t> and 2</a:t>
            </a:r>
            <a:r>
              <a:rPr lang="en-US" sz="3200" baseline="30000" dirty="0"/>
              <a:t>nd</a:t>
            </a:r>
            <a:r>
              <a:rPr lang="en-US" sz="3200" dirty="0"/>
              <a:t> editions</a:t>
            </a:r>
          </a:p>
          <a:p>
            <a:pPr marL="266700" indent="0">
              <a:buNone/>
              <a:defRPr/>
            </a:pPr>
            <a:r>
              <a:rPr lang="en-US" sz="3200" dirty="0"/>
              <a:t>Matthias </a:t>
            </a:r>
            <a:r>
              <a:rPr lang="en-US" sz="3200" dirty="0" err="1"/>
              <a:t>Felleisen</a:t>
            </a:r>
            <a:r>
              <a:rPr lang="en-US" sz="3200" dirty="0"/>
              <a:t>, Robert Bruce </a:t>
            </a:r>
            <a:r>
              <a:rPr lang="en-US" sz="3200" dirty="0" err="1"/>
              <a:t>Findler</a:t>
            </a:r>
            <a:r>
              <a:rPr lang="en-US" sz="3200" dirty="0"/>
              <a:t>, Matthew Flatt, Shriram </a:t>
            </a:r>
            <a:r>
              <a:rPr lang="en-US" sz="3200" dirty="0" err="1"/>
              <a:t>Krishnamurthi</a:t>
            </a:r>
            <a:endParaRPr lang="en-US" sz="3200" dirty="0"/>
          </a:p>
          <a:p>
            <a:pPr marL="266700" indent="0">
              <a:buNone/>
              <a:defRPr/>
            </a:pPr>
            <a:endParaRPr lang="en-US" sz="3200" dirty="0"/>
          </a:p>
          <a:p>
            <a:pPr marL="266700" indent="0">
              <a:buNone/>
              <a:defRPr/>
            </a:pPr>
            <a:r>
              <a:rPr lang="en-US" sz="3200" dirty="0"/>
              <a:t>Racket-</a:t>
            </a:r>
            <a:r>
              <a:rPr lang="en-US" sz="3200" dirty="0" err="1"/>
              <a:t>lang.org</a:t>
            </a:r>
            <a:endParaRPr lang="en-US" sz="3200" dirty="0"/>
          </a:p>
          <a:p>
            <a:pPr marL="266700" indent="0">
              <a:buNone/>
              <a:defRPr/>
            </a:pPr>
            <a:r>
              <a:rPr lang="en-US" sz="3200" dirty="0"/>
              <a:t>Racket, </a:t>
            </a:r>
            <a:r>
              <a:rPr lang="en-US" sz="3200" dirty="0" err="1"/>
              <a:t>DrRacket</a:t>
            </a:r>
            <a:r>
              <a:rPr lang="en-US" sz="3200" dirty="0"/>
              <a:t>, and many embedded tools</a:t>
            </a:r>
          </a:p>
          <a:p>
            <a:pPr marL="266700" indent="0">
              <a:buNone/>
              <a:defRPr/>
            </a:pPr>
            <a:r>
              <a:rPr lang="en-US" sz="3200" dirty="0"/>
              <a:t>Above individuals plus many more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Course Contract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885316" cy="5359400"/>
          </a:xfrm>
        </p:spPr>
        <p:txBody>
          <a:bodyPr/>
          <a:lstStyle/>
          <a:p>
            <a:pPr>
              <a:defRPr/>
            </a:pPr>
            <a:r>
              <a:rPr lang="en-US" sz="2800" dirty="0"/>
              <a:t>Course staff will provide</a:t>
            </a:r>
          </a:p>
          <a:p>
            <a:pPr lvl="1">
              <a:defRPr/>
            </a:pPr>
            <a:r>
              <a:rPr lang="en-US" sz="2800" dirty="0"/>
              <a:t>state of the art content based on research and practice in programming and software engineering</a:t>
            </a:r>
          </a:p>
          <a:p>
            <a:pPr lvl="1">
              <a:defRPr/>
            </a:pPr>
            <a:r>
              <a:rPr lang="en-US" sz="2800" dirty="0"/>
              <a:t>delivered using state of the art pedagogy in active and online learning</a:t>
            </a:r>
          </a:p>
          <a:p>
            <a:pPr lvl="1">
              <a:defRPr/>
            </a:pPr>
            <a:r>
              <a:rPr lang="en-US" sz="2800" dirty="0"/>
              <a:t>supported by significant investment in materials and resources</a:t>
            </a:r>
          </a:p>
          <a:p>
            <a:pPr lvl="1">
              <a:defRPr/>
            </a:pPr>
            <a:r>
              <a:rPr lang="en-US" sz="2800" dirty="0"/>
              <a:t>50+ person team, extensive office hours, rapid response to questions on Piazza</a:t>
            </a:r>
          </a:p>
          <a:p>
            <a:pPr>
              <a:defRPr/>
            </a:pPr>
            <a:r>
              <a:rPr lang="en-US" sz="2800" dirty="0"/>
              <a:t>You will:</a:t>
            </a:r>
          </a:p>
          <a:p>
            <a:pPr lvl="1">
              <a:defRPr/>
            </a:pPr>
            <a:r>
              <a:rPr lang="en-US" sz="2800" dirty="0"/>
              <a:t>work hard (8 + hours/week outside of scheduled lab &amp; lecture times) and stay up to date – not get behind by even a day</a:t>
            </a:r>
          </a:p>
          <a:p>
            <a:pPr lvl="1">
              <a:defRPr/>
            </a:pPr>
            <a:r>
              <a:rPr lang="en-US" sz="2800" dirty="0"/>
              <a:t>trust the design recipes to get you to a solution</a:t>
            </a:r>
          </a:p>
          <a:p>
            <a:pPr lvl="1">
              <a:defRPr/>
            </a:pPr>
            <a:r>
              <a:rPr lang="en-US" sz="2800" dirty="0"/>
              <a:t>follow course rules of decorum and academic honesty</a:t>
            </a:r>
          </a:p>
        </p:txBody>
      </p:sp>
    </p:spTree>
    <p:extLst>
      <p:ext uri="{BB962C8B-B14F-4D97-AF65-F5344CB8AC3E}">
        <p14:creationId xmlns:p14="http://schemas.microsoft.com/office/powerpoint/2010/main" val="3717856259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After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https://cs110.students.cs.ubc.ca/admin/links.html</a:t>
            </a:r>
            <a:endParaRPr lang="en-CA" dirty="0">
              <a:hlinkClick r:id="rId4"/>
            </a:endParaRPr>
          </a:p>
          <a:p>
            <a:pPr lvl="1"/>
            <a:r>
              <a:rPr lang="en-CA" dirty="0"/>
              <a:t>do Setup</a:t>
            </a:r>
          </a:p>
          <a:p>
            <a:pPr lvl="1"/>
            <a:r>
              <a:rPr lang="en-CA" dirty="0"/>
              <a:t>read Syllabus</a:t>
            </a:r>
            <a:endParaRPr lang="en-CA" dirty="0">
              <a:hlinkClick r:id="rId4"/>
            </a:endParaRPr>
          </a:p>
          <a:p>
            <a:pPr lvl="1"/>
            <a:r>
              <a:rPr lang="en-CA" dirty="0"/>
              <a:t>lectures page, lecture 01</a:t>
            </a:r>
          </a:p>
        </p:txBody>
      </p:sp>
    </p:spTree>
    <p:extLst>
      <p:ext uri="{BB962C8B-B14F-4D97-AF65-F5344CB8AC3E}">
        <p14:creationId xmlns:p14="http://schemas.microsoft.com/office/powerpoint/2010/main" val="134933941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24209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Systematic Program Design (our extension of </a:t>
            </a:r>
            <a:r>
              <a:rPr lang="en-US" sz="3200" dirty="0" err="1"/>
              <a:t>HtDP</a:t>
            </a:r>
            <a:r>
              <a:rPr lang="en-US" sz="3200" dirty="0"/>
              <a:t>)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Gregor Kiczales (he/him/his)</a:t>
            </a:r>
            <a:br>
              <a:rPr lang="en-US" sz="3200" dirty="0"/>
            </a:br>
            <a:r>
              <a:rPr lang="en-US" sz="3200" dirty="0"/>
              <a:t>Professor of Computer Science</a:t>
            </a:r>
            <a:br>
              <a:rPr lang="en-US" sz="3200" dirty="0"/>
            </a:br>
            <a:r>
              <a:rPr lang="en-US" sz="3200" dirty="0"/>
              <a:t>Fellow,  Association of Computing Machinery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Research in programming languages and program design</a:t>
            </a:r>
            <a:br>
              <a:rPr lang="en-US" sz="3200" dirty="0"/>
            </a:br>
            <a:r>
              <a:rPr lang="en-US" sz="2400" dirty="0"/>
              <a:t>Common Lisp Object System (CLOS) </a:t>
            </a:r>
            <a:br>
              <a:rPr lang="en-US" sz="2400" dirty="0"/>
            </a:br>
            <a:r>
              <a:rPr lang="en-US" sz="2400" dirty="0"/>
              <a:t>Portable </a:t>
            </a:r>
            <a:r>
              <a:rPr lang="en-US" sz="2400" dirty="0" err="1"/>
              <a:t>CommonLoops</a:t>
            </a:r>
            <a:r>
              <a:rPr lang="en-US" sz="2400" dirty="0"/>
              <a:t> (PCL)</a:t>
            </a:r>
            <a:br>
              <a:rPr lang="en-US" sz="2400" dirty="0"/>
            </a:br>
            <a:r>
              <a:rPr lang="en-US" sz="2400" dirty="0"/>
              <a:t>Metaobject Protocols (MOPs)</a:t>
            </a:r>
            <a:br>
              <a:rPr lang="en-US" sz="2400" dirty="0"/>
            </a:br>
            <a:r>
              <a:rPr lang="en-US" sz="2400" dirty="0"/>
              <a:t>Art of the Metaobject Protocol</a:t>
            </a:r>
            <a:br>
              <a:rPr lang="en-US" sz="2400" dirty="0"/>
            </a:br>
            <a:r>
              <a:rPr lang="en-US" sz="2400" dirty="0"/>
              <a:t>Aspect-Oriented Programming (AOP)</a:t>
            </a:r>
            <a:br>
              <a:rPr lang="en-US" sz="2400" dirty="0"/>
            </a:br>
            <a:r>
              <a:rPr lang="en-US" sz="2400" dirty="0"/>
              <a:t>AspectJ</a:t>
            </a:r>
            <a:br>
              <a:rPr lang="en-US" sz="2400" dirty="0"/>
            </a:br>
            <a:r>
              <a:rPr lang="en-US" sz="2400" dirty="0"/>
              <a:t>EdX Systematic Program Design (aka How to Code) courses</a:t>
            </a:r>
          </a:p>
        </p:txBody>
      </p:sp>
      <p:pic>
        <p:nvPicPr>
          <p:cNvPr id="23555" name="Picture 4">
            <a:extLst>
              <a:ext uri="{FF2B5EF4-FFF2-40B4-BE49-F238E27FC236}">
                <a16:creationId xmlns:a16="http://schemas.microsoft.com/office/drawing/2014/main" id="{C156D290-BD47-A747-9E71-9819CFFE3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770063"/>
            <a:ext cx="1908175" cy="190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20993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57358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Jessie Pan</a:t>
            </a:r>
            <a:br>
              <a:rPr lang="en-US" sz="2800" dirty="0"/>
            </a:br>
            <a:r>
              <a:rPr lang="en-US" sz="2800" dirty="0"/>
              <a:t>Course Coordinator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>
                <a:hlinkClick r:id="rId2"/>
              </a:rPr>
              <a:t>cpsc110-admin@cs.ubc.ca</a:t>
            </a:r>
            <a:r>
              <a:rPr lang="en-US" sz="2800" dirty="0"/>
              <a:t>     &lt;&lt;&lt; administrative questions go here</a:t>
            </a:r>
            <a:br>
              <a:rPr lang="en-US" sz="2800" dirty="0"/>
            </a:br>
            <a:r>
              <a:rPr lang="en-US" sz="2800" dirty="0"/>
              <a:t>                                                   Technical questions go to Piazza</a:t>
            </a:r>
            <a:br>
              <a:rPr lang="en-US" sz="2800" dirty="0"/>
            </a:br>
            <a:r>
              <a:rPr lang="en-US" sz="2800" dirty="0"/>
              <a:t>                                                   only sensitive personal issues go to instructor email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D6691A-3CF5-5F4D-85CA-1023545A8D1C}"/>
              </a:ext>
            </a:extLst>
          </p:cNvPr>
          <p:cNvSpPr txBox="1"/>
          <p:nvPr/>
        </p:nvSpPr>
        <p:spPr>
          <a:xfrm>
            <a:off x="7839968" y="7092280"/>
            <a:ext cx="69397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+ 50 TAs who work on labs, office hours, Piazza,  and grading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30B100-6D30-D39A-4F04-458AAED16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76" y="4068167"/>
            <a:ext cx="4671616" cy="467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75981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57358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br>
              <a:rPr lang="en-US" sz="2800" dirty="0"/>
            </a:br>
            <a:endParaRPr lang="en-US" sz="2800" dirty="0"/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Emily Fuchs</a:t>
            </a:r>
            <a:br>
              <a:rPr lang="en-US" sz="2800" dirty="0"/>
            </a:br>
            <a:r>
              <a:rPr lang="en-US" sz="2800" dirty="0"/>
              <a:t>Course Coordinator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>
                <a:hlinkClick r:id="rId2"/>
              </a:rPr>
              <a:t>cpsc110-admin@cs.ubc.ca</a:t>
            </a:r>
            <a:r>
              <a:rPr lang="en-US" sz="2800" dirty="0"/>
              <a:t>     &lt;&lt;&lt; administrative questions go here</a:t>
            </a:r>
            <a:br>
              <a:rPr lang="en-US" sz="2800" dirty="0"/>
            </a:br>
            <a:r>
              <a:rPr lang="en-US" sz="2800" dirty="0"/>
              <a:t>                                                   Technical questions go to Piazza</a:t>
            </a:r>
            <a:br>
              <a:rPr lang="en-US" sz="2800" dirty="0"/>
            </a:br>
            <a:r>
              <a:rPr lang="en-US" sz="2800" dirty="0"/>
              <a:t>                                                   only sensitive personal issues go to instructor email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D6691A-3CF5-5F4D-85CA-1023545A8D1C}"/>
              </a:ext>
            </a:extLst>
          </p:cNvPr>
          <p:cNvSpPr txBox="1"/>
          <p:nvPr/>
        </p:nvSpPr>
        <p:spPr>
          <a:xfrm>
            <a:off x="7839968" y="7092280"/>
            <a:ext cx="69397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+ 50 TAs who work on labs, office hours, Piazza,  and grading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395BED4-4D52-5441-8694-A4D667D78A79}"/>
              </a:ext>
            </a:extLst>
          </p:cNvPr>
          <p:cNvSpPr/>
          <p:nvPr/>
        </p:nvSpPr>
        <p:spPr bwMode="auto">
          <a:xfrm>
            <a:off x="2727400" y="3886374"/>
            <a:ext cx="3986411" cy="973658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11371D-E21F-3A4F-8922-56B231302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3" y="2195736"/>
            <a:ext cx="2553409" cy="34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85500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 (you)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500" y="1763713"/>
            <a:ext cx="14389372" cy="5359400"/>
          </a:xfrm>
        </p:spPr>
        <p:txBody>
          <a:bodyPr anchor="t"/>
          <a:lstStyle/>
          <a:p>
            <a:r>
              <a:rPr lang="en-US" dirty="0"/>
              <a:t>By year: </a:t>
            </a:r>
          </a:p>
          <a:p>
            <a:pPr lvl="1"/>
            <a:r>
              <a:rPr lang="en-US" sz="2800" dirty="0"/>
              <a:t>1</a:t>
            </a:r>
            <a:r>
              <a:rPr lang="en-US" sz="2800" baseline="30000" dirty="0"/>
              <a:t>st</a:t>
            </a:r>
            <a:r>
              <a:rPr lang="en-US" sz="2800" dirty="0"/>
              <a:t>   ~60%</a:t>
            </a:r>
          </a:p>
          <a:p>
            <a:pPr lvl="1"/>
            <a:r>
              <a:rPr lang="en-US" sz="2800" dirty="0"/>
              <a:t>2</a:t>
            </a:r>
            <a:r>
              <a:rPr lang="en-US" sz="2800" baseline="30000" dirty="0"/>
              <a:t>nd</a:t>
            </a:r>
            <a:r>
              <a:rPr lang="en-US" sz="2800" dirty="0"/>
              <a:t>  ~20% </a:t>
            </a:r>
          </a:p>
          <a:p>
            <a:pPr lvl="1"/>
            <a:r>
              <a:rPr lang="en-US" sz="2800" dirty="0"/>
              <a:t>3</a:t>
            </a:r>
            <a:r>
              <a:rPr lang="en-US" sz="2800" baseline="30000" dirty="0"/>
              <a:t>rd</a:t>
            </a:r>
            <a:r>
              <a:rPr lang="en-US" sz="2800" dirty="0"/>
              <a:t>  ~15% </a:t>
            </a:r>
          </a:p>
          <a:p>
            <a:pPr lvl="1"/>
            <a:r>
              <a:rPr lang="en-US" sz="2800" dirty="0"/>
              <a:t>4</a:t>
            </a:r>
            <a:r>
              <a:rPr lang="en-US" sz="2800" baseline="30000" dirty="0"/>
              <a:t>th</a:t>
            </a:r>
            <a:r>
              <a:rPr lang="en-US" sz="2800" dirty="0"/>
              <a:t>   ~5%</a:t>
            </a:r>
          </a:p>
          <a:p>
            <a:pPr marL="266700" indent="0">
              <a:buNone/>
            </a:pPr>
            <a:endParaRPr lang="en-US" sz="1600" dirty="0"/>
          </a:p>
          <a:p>
            <a:r>
              <a:rPr lang="en-US" dirty="0"/>
              <a:t>No programming experience required</a:t>
            </a:r>
          </a:p>
          <a:p>
            <a:pPr lvl="1"/>
            <a:r>
              <a:rPr lang="en-US" sz="3200" dirty="0"/>
              <a:t>people with programming experience usually</a:t>
            </a:r>
            <a:br>
              <a:rPr lang="en-US" sz="3200" dirty="0"/>
            </a:br>
            <a:r>
              <a:rPr lang="en-US" sz="3200" dirty="0"/>
              <a:t>catch up to people with no programming </a:t>
            </a:r>
            <a:br>
              <a:rPr lang="en-US" sz="3200" dirty="0"/>
            </a:br>
            <a:r>
              <a:rPr lang="en-US" sz="3200" dirty="0"/>
              <a:t>experience in 3-4 weeks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1649D0F-D0EB-DD11-0892-9407047768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04200" y="1763713"/>
            <a:ext cx="6464300" cy="5359400"/>
          </a:xfrm>
        </p:spPr>
        <p:txBody>
          <a:bodyPr anchor="t"/>
          <a:lstStyle/>
          <a:p>
            <a:r>
              <a:rPr lang="en-US" dirty="0"/>
              <a:t>By program</a:t>
            </a:r>
          </a:p>
          <a:p>
            <a:pPr lvl="1"/>
            <a:r>
              <a:rPr lang="en-US" sz="2800" dirty="0"/>
              <a:t>BSC     50-60%</a:t>
            </a:r>
          </a:p>
          <a:p>
            <a:pPr lvl="1"/>
            <a:r>
              <a:rPr lang="en-US" sz="2800" dirty="0"/>
              <a:t>BA       ~30%</a:t>
            </a:r>
          </a:p>
          <a:p>
            <a:pPr lvl="1"/>
            <a:r>
              <a:rPr lang="en-US" sz="2800" dirty="0"/>
              <a:t>BCOM  ~5%</a:t>
            </a:r>
          </a:p>
          <a:p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112AAFF-A115-E615-80FC-9C499A57E84A}"/>
              </a:ext>
            </a:extLst>
          </p:cNvPr>
          <p:cNvGrpSpPr/>
          <p:nvPr/>
        </p:nvGrpSpPr>
        <p:grpSpPr>
          <a:xfrm>
            <a:off x="10864304" y="6300192"/>
            <a:ext cx="5383517" cy="2345334"/>
            <a:chOff x="10864304" y="6300192"/>
            <a:chExt cx="5383517" cy="234533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BCF9CD9-4F35-025B-48B0-BC9AB9D2AE6C}"/>
                </a:ext>
              </a:extLst>
            </p:cNvPr>
            <p:cNvGrpSpPr/>
            <p:nvPr/>
          </p:nvGrpSpPr>
          <p:grpSpPr>
            <a:xfrm>
              <a:off x="10864304" y="6752272"/>
              <a:ext cx="2511773" cy="1893254"/>
              <a:chOff x="11664899" y="6660232"/>
              <a:chExt cx="2511773" cy="189325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A767863C-9C62-4BA5-440B-458BC09FBF17}"/>
                  </a:ext>
                </a:extLst>
              </p:cNvPr>
              <p:cNvGrpSpPr/>
              <p:nvPr/>
            </p:nvGrpSpPr>
            <p:grpSpPr>
              <a:xfrm>
                <a:off x="13456592" y="7380287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74897CFE-22CB-8C40-E091-4B3A7386174D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CE58ECDA-864E-B856-228C-2D763F1006B0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A83D5945-A08C-27F4-D294-C87E4161A885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09E1C22B-D5EB-59D2-12BB-E9ADFBE6A305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84A1B3EA-BC88-FF78-B9F9-A2559231EA3E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6B09B171-881B-0A16-7316-A17F12633B8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102B4457-D8D9-A4A1-452A-9C01C3CBA8E0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25" name="Rounded Rectangular Callout 24">
                <a:extLst>
                  <a:ext uri="{FF2B5EF4-FFF2-40B4-BE49-F238E27FC236}">
                    <a16:creationId xmlns:a16="http://schemas.microsoft.com/office/drawing/2014/main" id="{2C8D11F3-B731-FCE5-3916-BA0CD62E114C}"/>
                  </a:ext>
                </a:extLst>
              </p:cNvPr>
              <p:cNvSpPr/>
              <p:nvPr/>
            </p:nvSpPr>
            <p:spPr bwMode="auto">
              <a:xfrm>
                <a:off x="11664899" y="6660232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E2C7595-177D-28F9-352B-B1704787DFDB}"/>
                  </a:ext>
                </a:extLst>
              </p:cNvPr>
              <p:cNvSpPr txBox="1"/>
              <p:nvPr/>
            </p:nvSpPr>
            <p:spPr>
              <a:xfrm>
                <a:off x="11744203" y="6722974"/>
                <a:ext cx="15779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know how to program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0329E8B-44F4-EB3D-8743-D070EDAFFCF1}"/>
                </a:ext>
              </a:extLst>
            </p:cNvPr>
            <p:cNvGrpSpPr/>
            <p:nvPr/>
          </p:nvGrpSpPr>
          <p:grpSpPr>
            <a:xfrm>
              <a:off x="13664040" y="6300192"/>
              <a:ext cx="2583781" cy="2345334"/>
              <a:chOff x="13600608" y="5981580"/>
              <a:chExt cx="2583781" cy="2345334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CF988710-671D-0E2A-2416-960F68E53D59}"/>
                  </a:ext>
                </a:extLst>
              </p:cNvPr>
              <p:cNvGrpSpPr/>
              <p:nvPr/>
            </p:nvGrpSpPr>
            <p:grpSpPr>
              <a:xfrm>
                <a:off x="13600608" y="7153715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971E8634-A5A5-DC1C-2571-0225250847AA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A39B6E59-4608-0198-689B-8C5CEF5CD29E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C0FB67EE-EFB9-F5BB-31F9-2DCB263FC564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AABDD9D6-6B91-C5E4-911C-F837927A063F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45E33109-33E4-A5B7-258B-6A24801F14E3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3E3EAA19-A4B0-3DB9-760B-08D378CA23C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F1DFFC64-74F3-46A0-49A3-4AD00726492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30" name="Rounded Rectangular Callout 29">
                <a:extLst>
                  <a:ext uri="{FF2B5EF4-FFF2-40B4-BE49-F238E27FC236}">
                    <a16:creationId xmlns:a16="http://schemas.microsoft.com/office/drawing/2014/main" id="{62E7559A-846F-8358-01B8-B94D518EB9D5}"/>
                  </a:ext>
                </a:extLst>
              </p:cNvPr>
              <p:cNvSpPr/>
              <p:nvPr/>
            </p:nvSpPr>
            <p:spPr bwMode="auto">
              <a:xfrm>
                <a:off x="14536712" y="5981580"/>
                <a:ext cx="1647677" cy="1253637"/>
              </a:xfrm>
              <a:prstGeom prst="wedgeRoundRectCallout">
                <a:avLst>
                  <a:gd name="adj1" fmla="val -55600"/>
                  <a:gd name="adj2" fmla="val 115020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31FF5D4-2A31-80E7-A9D9-8620A6D4B5DF}"/>
                  </a:ext>
                </a:extLst>
              </p:cNvPr>
              <p:cNvSpPr txBox="1"/>
              <p:nvPr/>
            </p:nvSpPr>
            <p:spPr>
              <a:xfrm>
                <a:off x="14536712" y="6100566"/>
                <a:ext cx="157795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don’t - I’m ahead</a:t>
                </a:r>
                <a:br>
                  <a:rPr lang="en-US" sz="2000" dirty="0"/>
                </a:br>
                <a:r>
                  <a:rPr lang="en-US" sz="2000" dirty="0"/>
                  <a:t>of you!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585168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0CD06-DC76-9443-8712-CDD75C24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258D6-DF97-2142-BFFF-02BB6FE39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638" y="4279709"/>
            <a:ext cx="15049672" cy="4639320"/>
          </a:xfrm>
        </p:spPr>
        <p:txBody>
          <a:bodyPr/>
          <a:lstStyle/>
          <a:p>
            <a:r>
              <a:rPr lang="en-US" dirty="0"/>
              <a:t>Apollo moon mission software development lead</a:t>
            </a:r>
          </a:p>
          <a:p>
            <a:pPr lvl="1"/>
            <a:r>
              <a:rPr lang="en-US" dirty="0"/>
              <a:t>“How can I be sure the software will work so that people don’t die?”</a:t>
            </a:r>
          </a:p>
          <a:p>
            <a:r>
              <a:rPr lang="en-US" dirty="0"/>
              <a:t>Foundations of software engineering</a:t>
            </a:r>
          </a:p>
          <a:p>
            <a:pPr lvl="1"/>
            <a:r>
              <a:rPr lang="en-US" dirty="0"/>
              <a:t>more than just programming</a:t>
            </a:r>
            <a:br>
              <a:rPr lang="en-CA" dirty="0"/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E008871-97C8-5A4B-B6C6-8AF022D42D19}"/>
              </a:ext>
            </a:extLst>
          </p:cNvPr>
          <p:cNvGrpSpPr/>
          <p:nvPr/>
        </p:nvGrpSpPr>
        <p:grpSpPr>
          <a:xfrm>
            <a:off x="6471817" y="754802"/>
            <a:ext cx="8630778" cy="3468928"/>
            <a:chOff x="7993357" y="3707904"/>
            <a:chExt cx="5978618" cy="24029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66E2E35-9ED3-DD47-8951-49DABA25F1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3188" r="8639" b="15332"/>
            <a:stretch/>
          </p:blipFill>
          <p:spPr>
            <a:xfrm>
              <a:off x="11728400" y="3707904"/>
              <a:ext cx="2243575" cy="229515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5C4A2B-B979-5A49-BA2F-7A4AE7271F9C}"/>
                </a:ext>
              </a:extLst>
            </p:cNvPr>
            <p:cNvSpPr txBox="1"/>
            <p:nvPr/>
          </p:nvSpPr>
          <p:spPr>
            <a:xfrm>
              <a:off x="7993357" y="5449943"/>
              <a:ext cx="3495529" cy="660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Margaret Hamilton accepting US Presidential Medal of Freedom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35733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(1/5)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pPr lvl="1"/>
            <a:r>
              <a:rPr lang="en-US" sz="2800" dirty="0"/>
              <a:t>Need to be able to explain how you developed it</a:t>
            </a:r>
          </a:p>
          <a:p>
            <a:pPr lvl="1"/>
            <a:r>
              <a:rPr lang="en-US" sz="2800" dirty="0"/>
              <a:t>Need to be able to explain why you are confident it works properly</a:t>
            </a:r>
          </a:p>
          <a:p>
            <a:pPr lvl="1"/>
            <a:r>
              <a:rPr lang="en-US" sz="2800" dirty="0"/>
              <a:t>Need to be able to reliably produce similar programs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B9121-71A7-095A-02B0-B487EF326C8E}"/>
              </a:ext>
            </a:extLst>
          </p:cNvPr>
          <p:cNvSpPr txBox="1"/>
          <p:nvPr/>
        </p:nvSpPr>
        <p:spPr>
          <a:xfrm>
            <a:off x="10360248" y="241300"/>
            <a:ext cx="554461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quickly today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but you will hear these throughout the course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827AE2B-E976-F789-5373-430691F393DA}"/>
              </a:ext>
            </a:extLst>
          </p:cNvPr>
          <p:cNvSpPr/>
          <p:nvPr/>
        </p:nvSpPr>
        <p:spPr bwMode="auto">
          <a:xfrm>
            <a:off x="1431256" y="2087959"/>
            <a:ext cx="11809312" cy="3132113"/>
          </a:xfrm>
          <a:prstGeom prst="roundRect">
            <a:avLst/>
          </a:prstGeom>
          <a:noFill/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016467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Bullets">
  <a:themeElements>
    <a:clrScheme name="Title &amp; Bull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217195</TotalTime>
  <Pages>0</Pages>
  <Words>2146</Words>
  <Characters>0</Characters>
  <Application>Microsoft Macintosh PowerPoint</Application>
  <PresentationFormat>Custom</PresentationFormat>
  <Lines>0</Lines>
  <Paragraphs>256</Paragraphs>
  <Slides>31</Slides>
  <Notes>5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Chalkboard</vt:lpstr>
      <vt:lpstr>Gill Sans</vt:lpstr>
      <vt:lpstr>Lucida Grande</vt:lpstr>
      <vt:lpstr>Title &amp; Bullets</vt:lpstr>
      <vt:lpstr>While you wait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Who? (you)</vt:lpstr>
      <vt:lpstr>What?</vt:lpstr>
      <vt:lpstr>Key ideas (1/5)</vt:lpstr>
      <vt:lpstr>Key ideas (2/5)</vt:lpstr>
      <vt:lpstr>Key ideas (3/5)</vt:lpstr>
      <vt:lpstr>Key ideas (4/5)</vt:lpstr>
      <vt:lpstr>Key ideas (5/5)</vt:lpstr>
      <vt:lpstr>Systematic Program Design (SPD)</vt:lpstr>
      <vt:lpstr>What about ChatGPT (generative AI)?</vt:lpstr>
      <vt:lpstr>Basic course structure</vt:lpstr>
      <vt:lpstr>PowerPoint Presentation</vt:lpstr>
      <vt:lpstr>Beginning Student Language (BSL)</vt:lpstr>
      <vt:lpstr>Software Design is</vt:lpstr>
      <vt:lpstr>Learning by solving design problems</vt:lpstr>
      <vt:lpstr>Academic Misconduct (Cheating)</vt:lpstr>
      <vt:lpstr>Course Components - Lecture</vt:lpstr>
      <vt:lpstr>Course Components – Lecture Starters</vt:lpstr>
      <vt:lpstr>Course Components - Labs</vt:lpstr>
      <vt:lpstr>Course Components - Problem Sets</vt:lpstr>
      <vt:lpstr>Course Components - Other</vt:lpstr>
      <vt:lpstr>Grading Scheme</vt:lpstr>
      <vt:lpstr>110 vs. 103+107</vt:lpstr>
      <vt:lpstr>What it takes to do well</vt:lpstr>
      <vt:lpstr>Course Contract</vt:lpstr>
      <vt:lpstr>After Class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While you wait</dc:title>
  <dc:subject/>
  <dc:creator/>
  <cp:keywords/>
  <dc:description/>
  <cp:lastModifiedBy>Gregor Kiczales</cp:lastModifiedBy>
  <cp:revision>203</cp:revision>
  <cp:lastPrinted>2022-09-08T16:00:51Z</cp:lastPrinted>
  <dcterms:modified xsi:type="dcterms:W3CDTF">2024-08-18T00:01:56Z</dcterms:modified>
</cp:coreProperties>
</file>